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317" r:id="rId4"/>
    <p:sldId id="311" r:id="rId5"/>
    <p:sldId id="312" r:id="rId6"/>
    <p:sldId id="313" r:id="rId7"/>
    <p:sldId id="289" r:id="rId8"/>
    <p:sldId id="290" r:id="rId9"/>
    <p:sldId id="287" r:id="rId10"/>
    <p:sldId id="288" r:id="rId11"/>
    <p:sldId id="310" r:id="rId12"/>
    <p:sldId id="270" r:id="rId13"/>
    <p:sldId id="302" r:id="rId14"/>
    <p:sldId id="283" r:id="rId15"/>
    <p:sldId id="292" r:id="rId16"/>
    <p:sldId id="291" r:id="rId17"/>
    <p:sldId id="286" r:id="rId18"/>
    <p:sldId id="307" r:id="rId19"/>
    <p:sldId id="306" r:id="rId20"/>
    <p:sldId id="314" r:id="rId21"/>
    <p:sldId id="316" r:id="rId22"/>
    <p:sldId id="303" r:id="rId23"/>
    <p:sldId id="308" r:id="rId24"/>
    <p:sldId id="281" r:id="rId25"/>
    <p:sldId id="315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5255"/>
    <a:srgbClr val="E3E0E0"/>
    <a:srgbClr val="E4E1E1"/>
    <a:srgbClr val="BBCF03"/>
    <a:srgbClr val="FFD5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6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86541-0D82-48A4-936E-30F66766CAAD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E1A1-52DA-44ED-BDF5-7880B3BAE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048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86541-0D82-48A4-936E-30F66766CAAD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E1A1-52DA-44ED-BDF5-7880B3BAE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933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86541-0D82-48A4-936E-30F66766CAAD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E1A1-52DA-44ED-BDF5-7880B3BAE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553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86541-0D82-48A4-936E-30F66766CAAD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E1A1-52DA-44ED-BDF5-7880B3BAE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039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86541-0D82-48A4-936E-30F66766CAAD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E1A1-52DA-44ED-BDF5-7880B3BAE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321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86541-0D82-48A4-936E-30F66766CAAD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E1A1-52DA-44ED-BDF5-7880B3BAE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852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86541-0D82-48A4-936E-30F66766CAAD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E1A1-52DA-44ED-BDF5-7880B3BAE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640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86541-0D82-48A4-936E-30F66766CAAD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E1A1-52DA-44ED-BDF5-7880B3BAE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726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86541-0D82-48A4-936E-30F66766CAAD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E1A1-52DA-44ED-BDF5-7880B3BAE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009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86541-0D82-48A4-936E-30F66766CAAD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E1A1-52DA-44ED-BDF5-7880B3BAE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213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86541-0D82-48A4-936E-30F66766CAAD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E1A1-52DA-44ED-BDF5-7880B3BAE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80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86541-0D82-48A4-936E-30F66766CAAD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9E1A1-52DA-44ED-BDF5-7880B3BAE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43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7" Type="http://schemas.openxmlformats.org/officeDocument/2006/relationships/image" Target="../media/image1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://www.pushkininstitute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bemum.ru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11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video" Target="../media/media12.mp4"/><Relationship Id="rId11" Type="http://schemas.openxmlformats.org/officeDocument/2006/relationships/image" Target="../media/image31.jpeg"/><Relationship Id="rId5" Type="http://schemas.microsoft.com/office/2007/relationships/media" Target="../media/media12.mp4"/><Relationship Id="rId10" Type="http://schemas.openxmlformats.org/officeDocument/2006/relationships/image" Target="../media/image30.jpg"/><Relationship Id="rId4" Type="http://schemas.openxmlformats.org/officeDocument/2006/relationships/video" Target="../media/media11.mp4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video" Target="NULL" TargetMode="External"/><Relationship Id="rId7" Type="http://schemas.openxmlformats.org/officeDocument/2006/relationships/image" Target="../media/image36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4" Type="http://schemas.microsoft.com/office/2007/relationships/media" Target="../media/media14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014" y="5000805"/>
            <a:ext cx="10604785" cy="701145"/>
          </a:xfrm>
          <a:solidFill>
            <a:srgbClr val="E4E1E1"/>
          </a:solidFill>
          <a:ln>
            <a:noFill/>
          </a:ln>
        </p:spPr>
        <p:txBody>
          <a:bodyPr>
            <a:no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Corbel" panose="020B0503020204020204" pitchFamily="34" charset="0"/>
                <a:ea typeface="+mn-ea"/>
                <a:cs typeface="Times New Roman" panose="02020603050405020304" pitchFamily="18" charset="0"/>
              </a:rPr>
              <a:t>Л.В</a:t>
            </a:r>
            <a:r>
              <a:rPr lang="ru-RU" sz="2400" b="1" dirty="0">
                <a:latin typeface="Corbel" panose="020B0503020204020204" pitchFamily="34" charset="0"/>
                <a:ea typeface="+mn-ea"/>
                <a:cs typeface="Times New Roman" panose="02020603050405020304" pitchFamily="18" charset="0"/>
              </a:rPr>
              <a:t>. Ковалевская </a:t>
            </a:r>
            <a:r>
              <a:rPr lang="ru-RU" sz="24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1800" i="1" dirty="0" smtClean="0">
                <a:latin typeface="Corbel" panose="020B0503020204020204" pitchFamily="34" charset="0"/>
                <a:ea typeface="+mn-ea"/>
                <a:cs typeface="Times New Roman" panose="02020603050405020304" pitchFamily="18" charset="0"/>
              </a:rPr>
              <a:t>Lvkovalevskaya@pushkin.institute</a:t>
            </a:r>
            <a:r>
              <a:rPr lang="ru-RU" sz="2400" i="1" dirty="0" smtClean="0">
                <a:latin typeface="Corbel" panose="020B0503020204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419879"/>
            <a:ext cx="10515600" cy="239646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800" b="1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Методы и приёмы работы со студентами- «нулевиками» </a:t>
            </a:r>
          </a:p>
          <a:p>
            <a:pPr marL="0" indent="0" algn="ctr">
              <a:buNone/>
            </a:pPr>
            <a:r>
              <a:rPr lang="ru-RU" sz="3200" dirty="0" smtClean="0">
                <a:latin typeface="Corbel" panose="020B0503020204020204" pitchFamily="34" charset="0"/>
                <a:ea typeface="Adobe Fangsong Std R" panose="02020400000000000000" pitchFamily="18" charset="-128"/>
                <a:cs typeface="Courier New" panose="02070309020205020404" pitchFamily="49" charset="0"/>
              </a:rPr>
              <a:t> </a:t>
            </a:r>
            <a:r>
              <a:rPr lang="ru-RU" sz="3200" i="1" dirty="0" smtClean="0">
                <a:latin typeface="Corbel" panose="020B0503020204020204" pitchFamily="34" charset="0"/>
                <a:ea typeface="Adobe Fangsong Std R" panose="02020400000000000000" pitchFamily="18" charset="-128"/>
                <a:cs typeface="Courier New" panose="02070309020205020404" pitchFamily="49" charset="0"/>
              </a:rPr>
              <a:t>опыт проведения дистанционных занятий по РКИ </a:t>
            </a:r>
          </a:p>
          <a:p>
            <a:pPr marL="0" indent="0" algn="ctr">
              <a:buNone/>
            </a:pPr>
            <a:r>
              <a:rPr lang="ru-RU" sz="3200" i="1" dirty="0" smtClean="0">
                <a:latin typeface="Corbel" panose="020B0503020204020204" pitchFamily="34" charset="0"/>
                <a:ea typeface="Adobe Fangsong Std R" panose="02020400000000000000" pitchFamily="18" charset="-128"/>
                <a:cs typeface="Courier New" panose="02070309020205020404" pitchFamily="49" charset="0"/>
              </a:rPr>
              <a:t> на подготовительном факультете </a:t>
            </a:r>
            <a:endParaRPr lang="ru-RU" sz="3200" i="1" dirty="0">
              <a:latin typeface="Corbel" panose="020B0503020204020204" pitchFamily="34" charset="0"/>
              <a:ea typeface="Adobe Fangsong Std R" panose="02020400000000000000" pitchFamily="18" charset="-128"/>
              <a:cs typeface="Courier New" panose="02070309020205020404" pitchFamily="49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9625197" y="4267200"/>
            <a:ext cx="1773194" cy="1434750"/>
            <a:chOff x="9275804" y="3591696"/>
            <a:chExt cx="1868960" cy="1820563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9275805" y="3591697"/>
              <a:ext cx="906163" cy="889687"/>
            </a:xfrm>
            <a:prstGeom prst="rect">
              <a:avLst/>
            </a:prstGeom>
            <a:solidFill>
              <a:srgbClr val="EB52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0238601" y="4522572"/>
              <a:ext cx="906163" cy="889687"/>
            </a:xfrm>
            <a:prstGeom prst="rect">
              <a:avLst/>
            </a:prstGeom>
            <a:solidFill>
              <a:srgbClr val="EB52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9275804" y="4522572"/>
              <a:ext cx="906163" cy="889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0238601" y="3591696"/>
              <a:ext cx="906163" cy="889687"/>
            </a:xfrm>
            <a:prstGeom prst="rect">
              <a:avLst/>
            </a:prstGeom>
            <a:solidFill>
              <a:srgbClr val="E3E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367" y="392456"/>
            <a:ext cx="1990725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56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oom_2 (online-video-cutter.com)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0660" y="140753"/>
            <a:ext cx="6579889" cy="3564324"/>
          </a:xfrm>
        </p:spPr>
      </p:pic>
      <p:pic>
        <p:nvPicPr>
          <p:cNvPr id="5" name="zoom_3 (online-video-cutter.com)(1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42991" y="2632933"/>
            <a:ext cx="6757944" cy="366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1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951" y="512289"/>
            <a:ext cx="8287395" cy="4824171"/>
          </a:xfrm>
          <a:prstGeom prst="rect">
            <a:avLst/>
          </a:prstGeom>
        </p:spPr>
      </p:pic>
      <p:pic>
        <p:nvPicPr>
          <p:cNvPr id="5" name="a1-privet-kak-tebya-zovut-skript-k-zadaniyu-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86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55027" y="1839097"/>
            <a:ext cx="609600" cy="609600"/>
          </a:xfrm>
          <a:prstGeom prst="rect">
            <a:avLst/>
          </a:prstGeom>
        </p:spPr>
      </p:pic>
      <p:sp>
        <p:nvSpPr>
          <p:cNvPr id="6" name="Полилиния 5"/>
          <p:cNvSpPr/>
          <p:nvPr/>
        </p:nvSpPr>
        <p:spPr>
          <a:xfrm>
            <a:off x="2224216" y="1268627"/>
            <a:ext cx="1474573" cy="49427"/>
          </a:xfrm>
          <a:custGeom>
            <a:avLst/>
            <a:gdLst>
              <a:gd name="connsiteX0" fmla="*/ 0 w 1474573"/>
              <a:gd name="connsiteY0" fmla="*/ 16476 h 49427"/>
              <a:gd name="connsiteX1" fmla="*/ 370703 w 1474573"/>
              <a:gd name="connsiteY1" fmla="*/ 8238 h 49427"/>
              <a:gd name="connsiteX2" fmla="*/ 411892 w 1474573"/>
              <a:gd name="connsiteY2" fmla="*/ 0 h 49427"/>
              <a:gd name="connsiteX3" fmla="*/ 527222 w 1474573"/>
              <a:gd name="connsiteY3" fmla="*/ 8238 h 49427"/>
              <a:gd name="connsiteX4" fmla="*/ 601362 w 1474573"/>
              <a:gd name="connsiteY4" fmla="*/ 24714 h 49427"/>
              <a:gd name="connsiteX5" fmla="*/ 774357 w 1474573"/>
              <a:gd name="connsiteY5" fmla="*/ 49427 h 49427"/>
              <a:gd name="connsiteX6" fmla="*/ 988541 w 1474573"/>
              <a:gd name="connsiteY6" fmla="*/ 41189 h 49427"/>
              <a:gd name="connsiteX7" fmla="*/ 1037968 w 1474573"/>
              <a:gd name="connsiteY7" fmla="*/ 32951 h 49427"/>
              <a:gd name="connsiteX8" fmla="*/ 1474573 w 1474573"/>
              <a:gd name="connsiteY8" fmla="*/ 16476 h 49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4573" h="49427">
                <a:moveTo>
                  <a:pt x="0" y="16476"/>
                </a:moveTo>
                <a:lnTo>
                  <a:pt x="370703" y="8238"/>
                </a:lnTo>
                <a:cubicBezTo>
                  <a:pt x="384693" y="7678"/>
                  <a:pt x="397890" y="0"/>
                  <a:pt x="411892" y="0"/>
                </a:cubicBezTo>
                <a:cubicBezTo>
                  <a:pt x="450433" y="0"/>
                  <a:pt x="488779" y="5492"/>
                  <a:pt x="527222" y="8238"/>
                </a:cubicBezTo>
                <a:cubicBezTo>
                  <a:pt x="551935" y="13730"/>
                  <a:pt x="576201" y="21918"/>
                  <a:pt x="601362" y="24714"/>
                </a:cubicBezTo>
                <a:cubicBezTo>
                  <a:pt x="775346" y="44045"/>
                  <a:pt x="705290" y="3383"/>
                  <a:pt x="774357" y="49427"/>
                </a:cubicBezTo>
                <a:cubicBezTo>
                  <a:pt x="845752" y="46681"/>
                  <a:pt x="917233" y="45646"/>
                  <a:pt x="988541" y="41189"/>
                </a:cubicBezTo>
                <a:cubicBezTo>
                  <a:pt x="1005211" y="40147"/>
                  <a:pt x="1021299" y="34015"/>
                  <a:pt x="1037968" y="32951"/>
                </a:cubicBezTo>
                <a:cubicBezTo>
                  <a:pt x="1321233" y="14871"/>
                  <a:pt x="1288551" y="16476"/>
                  <a:pt x="1474573" y="16476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5346357" y="1268627"/>
            <a:ext cx="477794" cy="366525"/>
          </a:xfrm>
          <a:custGeom>
            <a:avLst/>
            <a:gdLst>
              <a:gd name="connsiteX0" fmla="*/ 477794 w 477794"/>
              <a:gd name="connsiteY0" fmla="*/ 8238 h 366525"/>
              <a:gd name="connsiteX1" fmla="*/ 49427 w 477794"/>
              <a:gd name="connsiteY1" fmla="*/ 16475 h 366525"/>
              <a:gd name="connsiteX2" fmla="*/ 16476 w 477794"/>
              <a:gd name="connsiteY2" fmla="*/ 57665 h 366525"/>
              <a:gd name="connsiteX3" fmla="*/ 0 w 477794"/>
              <a:gd name="connsiteY3" fmla="*/ 107092 h 366525"/>
              <a:gd name="connsiteX4" fmla="*/ 16476 w 477794"/>
              <a:gd name="connsiteY4" fmla="*/ 304800 h 366525"/>
              <a:gd name="connsiteX5" fmla="*/ 74140 w 477794"/>
              <a:gd name="connsiteY5" fmla="*/ 329513 h 366525"/>
              <a:gd name="connsiteX6" fmla="*/ 107092 w 477794"/>
              <a:gd name="connsiteY6" fmla="*/ 345989 h 366525"/>
              <a:gd name="connsiteX7" fmla="*/ 205946 w 477794"/>
              <a:gd name="connsiteY7" fmla="*/ 362465 h 366525"/>
              <a:gd name="connsiteX8" fmla="*/ 403654 w 477794"/>
              <a:gd name="connsiteY8" fmla="*/ 329513 h 366525"/>
              <a:gd name="connsiteX9" fmla="*/ 428367 w 477794"/>
              <a:gd name="connsiteY9" fmla="*/ 313038 h 366525"/>
              <a:gd name="connsiteX10" fmla="*/ 469557 w 477794"/>
              <a:gd name="connsiteY10" fmla="*/ 238897 h 366525"/>
              <a:gd name="connsiteX11" fmla="*/ 461319 w 477794"/>
              <a:gd name="connsiteY11" fmla="*/ 123567 h 366525"/>
              <a:gd name="connsiteX12" fmla="*/ 387178 w 477794"/>
              <a:gd name="connsiteY12" fmla="*/ 82378 h 366525"/>
              <a:gd name="connsiteX13" fmla="*/ 337751 w 477794"/>
              <a:gd name="connsiteY13" fmla="*/ 41189 h 366525"/>
              <a:gd name="connsiteX14" fmla="*/ 329513 w 477794"/>
              <a:gd name="connsiteY14" fmla="*/ 0 h 366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7794" h="366525">
                <a:moveTo>
                  <a:pt x="477794" y="8238"/>
                </a:moveTo>
                <a:lnTo>
                  <a:pt x="49427" y="16475"/>
                </a:lnTo>
                <a:cubicBezTo>
                  <a:pt x="31944" y="18348"/>
                  <a:pt x="24895" y="42229"/>
                  <a:pt x="16476" y="57665"/>
                </a:cubicBezTo>
                <a:cubicBezTo>
                  <a:pt x="8160" y="72911"/>
                  <a:pt x="0" y="107092"/>
                  <a:pt x="0" y="107092"/>
                </a:cubicBezTo>
                <a:cubicBezTo>
                  <a:pt x="5492" y="172995"/>
                  <a:pt x="3987" y="239859"/>
                  <a:pt x="16476" y="304800"/>
                </a:cubicBezTo>
                <a:cubicBezTo>
                  <a:pt x="19503" y="320542"/>
                  <a:pt x="67156" y="326894"/>
                  <a:pt x="74140" y="329513"/>
                </a:cubicBezTo>
                <a:cubicBezTo>
                  <a:pt x="85639" y="333825"/>
                  <a:pt x="95593" y="341677"/>
                  <a:pt x="107092" y="345989"/>
                </a:cubicBezTo>
                <a:cubicBezTo>
                  <a:pt x="134307" y="356195"/>
                  <a:pt x="182022" y="359474"/>
                  <a:pt x="205946" y="362465"/>
                </a:cubicBezTo>
                <a:cubicBezTo>
                  <a:pt x="459464" y="350392"/>
                  <a:pt x="324217" y="395710"/>
                  <a:pt x="403654" y="329513"/>
                </a:cubicBezTo>
                <a:cubicBezTo>
                  <a:pt x="411260" y="323175"/>
                  <a:pt x="420129" y="318530"/>
                  <a:pt x="428367" y="313038"/>
                </a:cubicBezTo>
                <a:cubicBezTo>
                  <a:pt x="466136" y="256386"/>
                  <a:pt x="455057" y="282396"/>
                  <a:pt x="469557" y="238897"/>
                </a:cubicBezTo>
                <a:cubicBezTo>
                  <a:pt x="466811" y="200454"/>
                  <a:pt x="475288" y="159488"/>
                  <a:pt x="461319" y="123567"/>
                </a:cubicBezTo>
                <a:cubicBezTo>
                  <a:pt x="448780" y="91325"/>
                  <a:pt x="411332" y="94455"/>
                  <a:pt x="387178" y="82378"/>
                </a:cubicBezTo>
                <a:cubicBezTo>
                  <a:pt x="364240" y="70909"/>
                  <a:pt x="355970" y="59408"/>
                  <a:pt x="337751" y="41189"/>
                </a:cubicBezTo>
                <a:lnTo>
                  <a:pt x="329513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06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187658" y="91443"/>
            <a:ext cx="2605875" cy="2156807"/>
            <a:chOff x="9275804" y="3591696"/>
            <a:chExt cx="1868960" cy="1820563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9275805" y="3591697"/>
              <a:ext cx="906163" cy="889687"/>
            </a:xfrm>
            <a:prstGeom prst="rect">
              <a:avLst/>
            </a:prstGeom>
            <a:solidFill>
              <a:srgbClr val="FFD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0238601" y="4522572"/>
              <a:ext cx="906163" cy="889687"/>
            </a:xfrm>
            <a:prstGeom prst="rect">
              <a:avLst/>
            </a:prstGeom>
            <a:solidFill>
              <a:srgbClr val="E4E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9275804" y="4522572"/>
              <a:ext cx="906163" cy="889687"/>
            </a:xfrm>
            <a:prstGeom prst="rect">
              <a:avLst/>
            </a:prstGeom>
            <a:solidFill>
              <a:srgbClr val="EB52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0238601" y="3591696"/>
              <a:ext cx="906163" cy="889687"/>
            </a:xfrm>
            <a:prstGeom prst="rect">
              <a:avLst/>
            </a:prstGeom>
            <a:solidFill>
              <a:srgbClr val="FFD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658" y="-26701"/>
            <a:ext cx="10515600" cy="1196548"/>
          </a:xfrm>
          <a:solidFill>
            <a:srgbClr val="E4E1E1"/>
          </a:solidFill>
          <a:ln>
            <a:noFill/>
          </a:ln>
        </p:spPr>
        <p:txBody>
          <a:bodyPr>
            <a:noAutofit/>
          </a:bodyPr>
          <a:lstStyle/>
          <a:p>
            <a:pPr lvl="0">
              <a:defRPr/>
            </a:pPr>
            <a:r>
              <a:rPr lang="ru-RU" sz="4000" b="1" dirty="0" smtClean="0">
                <a:latin typeface="Corbel" panose="020B0503020204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latin typeface="Corbel" panose="020B0503020204020204" pitchFamily="34" charset="0"/>
                <a:cs typeface="Times New Roman" panose="02020603050405020304" pitchFamily="18" charset="0"/>
              </a:rPr>
              <a:t>«Образование на русском</a:t>
            </a:r>
            <a:r>
              <a:rPr lang="ru-RU" sz="4000" b="1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»</a:t>
            </a:r>
            <a:r>
              <a:rPr lang="en-US" sz="4000" b="1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  </a:t>
            </a:r>
            <a:r>
              <a:rPr lang="en-US" sz="4000" b="1" dirty="0" smtClean="0">
                <a:latin typeface="Corbel" panose="020B0503020204020204" pitchFamily="34" charset="0"/>
                <a:cs typeface="Times New Roman" panose="02020603050405020304" pitchFamily="18" charset="0"/>
                <a:hlinkClick r:id="rId2"/>
              </a:rPr>
              <a:t>www.pushkininstitute.ru</a:t>
            </a:r>
            <a:r>
              <a:rPr lang="en-US" sz="4000" b="1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  </a:t>
            </a:r>
            <a:endParaRPr lang="ru-RU" sz="4000" b="1" dirty="0">
              <a:latin typeface="Corbel" panose="020B05030202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756" y="1558103"/>
            <a:ext cx="7584373" cy="44793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556" y="1897449"/>
            <a:ext cx="61456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ru-RU" sz="2000" dirty="0"/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latin typeface="Corbel" panose="020B0503020204020204" pitchFamily="34" charset="0"/>
              </a:rPr>
              <a:t>Все материалы являются бесплатными и открытыми! 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latin typeface="Corbel" panose="020B0503020204020204" pitchFamily="34" charset="0"/>
              </a:rPr>
              <a:t>Достаточно зарегистрироваться на портале. </a:t>
            </a:r>
            <a:endParaRPr lang="ru-RU" sz="2000" b="1" dirty="0">
              <a:latin typeface="Corbel" panose="020B0503020204020204" pitchFamily="34" charset="0"/>
            </a:endParaRPr>
          </a:p>
        </p:txBody>
      </p:sp>
      <p:pic>
        <p:nvPicPr>
          <p:cNvPr id="11" name="Объект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01341" y="3320052"/>
            <a:ext cx="4717450" cy="319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2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245324" y="117386"/>
            <a:ext cx="2118936" cy="1820563"/>
            <a:chOff x="9275804" y="3591696"/>
            <a:chExt cx="1868960" cy="1820563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9275805" y="3591697"/>
              <a:ext cx="906163" cy="889687"/>
            </a:xfrm>
            <a:prstGeom prst="rect">
              <a:avLst/>
            </a:prstGeom>
            <a:solidFill>
              <a:srgbClr val="FFD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0238601" y="4522572"/>
              <a:ext cx="906163" cy="889687"/>
            </a:xfrm>
            <a:prstGeom prst="rect">
              <a:avLst/>
            </a:prstGeom>
            <a:solidFill>
              <a:srgbClr val="E3E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9275804" y="4522572"/>
              <a:ext cx="906163" cy="889687"/>
            </a:xfrm>
            <a:prstGeom prst="rect">
              <a:avLst/>
            </a:prstGeom>
            <a:solidFill>
              <a:srgbClr val="EB52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0238601" y="3591696"/>
              <a:ext cx="906163" cy="889687"/>
            </a:xfrm>
            <a:prstGeom prst="rect">
              <a:avLst/>
            </a:prstGeom>
            <a:solidFill>
              <a:srgbClr val="FFD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324" y="107085"/>
            <a:ext cx="10515600" cy="910282"/>
          </a:xfrm>
          <a:solidFill>
            <a:srgbClr val="E3E0E0"/>
          </a:solidFill>
          <a:ln>
            <a:noFill/>
          </a:ln>
        </p:spPr>
        <p:txBody>
          <a:bodyPr>
            <a:noAutofit/>
          </a:bodyPr>
          <a:lstStyle/>
          <a:p>
            <a:pPr lvl="0">
              <a:defRPr/>
            </a:pPr>
            <a:r>
              <a:rPr lang="ru-RU" b="1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Вводно-фонетический курс в </a:t>
            </a:r>
            <a:r>
              <a:rPr lang="ru-RU" b="1" dirty="0" err="1" smtClean="0">
                <a:latin typeface="Corbel" panose="020B0503020204020204" pitchFamily="34" charset="0"/>
                <a:cs typeface="Times New Roman" panose="02020603050405020304" pitchFamily="18" charset="0"/>
              </a:rPr>
              <a:t>дистанте</a:t>
            </a:r>
            <a:endParaRPr lang="ru-RU" b="1" dirty="0">
              <a:latin typeface="Corbel" panose="020B05030202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7949"/>
            <a:ext cx="6350764" cy="41721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059" y="1610681"/>
            <a:ext cx="5840378" cy="50704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468" y="1048262"/>
            <a:ext cx="5705475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7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863" y="201335"/>
            <a:ext cx="4654746" cy="500617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8895" y="134036"/>
            <a:ext cx="4916481" cy="4113363"/>
          </a:xfrm>
          <a:prstGeom prst="rect">
            <a:avLst/>
          </a:prstGeom>
          <a:ln>
            <a:solidFill>
              <a:srgbClr val="EB5255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3137" y="2299773"/>
            <a:ext cx="5770644" cy="414765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7992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oom_4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565" y="197695"/>
            <a:ext cx="7878933" cy="5557426"/>
          </a:xfrm>
        </p:spPr>
      </p:pic>
      <p:sp>
        <p:nvSpPr>
          <p:cNvPr id="5" name="Прямоугольник 4"/>
          <p:cNvSpPr/>
          <p:nvPr/>
        </p:nvSpPr>
        <p:spPr>
          <a:xfrm>
            <a:off x="8759681" y="708806"/>
            <a:ext cx="251979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Учимся </a:t>
            </a:r>
          </a:p>
          <a:p>
            <a:pPr algn="ctr"/>
            <a:r>
              <a:rPr lang="ru-R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п</a:t>
            </a:r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исать!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rbel" panose="020B050302020402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8853018" y="2463132"/>
            <a:ext cx="2118936" cy="2100630"/>
            <a:chOff x="9275804" y="3591696"/>
            <a:chExt cx="1868960" cy="1820563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9275805" y="3591697"/>
              <a:ext cx="906163" cy="889687"/>
            </a:xfrm>
            <a:prstGeom prst="rect">
              <a:avLst/>
            </a:prstGeom>
            <a:solidFill>
              <a:srgbClr val="E3E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0238601" y="4522572"/>
              <a:ext cx="906163" cy="889687"/>
            </a:xfrm>
            <a:prstGeom prst="rect">
              <a:avLst/>
            </a:prstGeom>
            <a:solidFill>
              <a:srgbClr val="E3E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9275804" y="4522572"/>
              <a:ext cx="906163" cy="889687"/>
            </a:xfrm>
            <a:prstGeom prst="rect">
              <a:avLst/>
            </a:prstGeom>
            <a:solidFill>
              <a:srgbClr val="EB52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0238601" y="3591696"/>
              <a:ext cx="906163" cy="889687"/>
            </a:xfrm>
            <a:prstGeom prst="rect">
              <a:avLst/>
            </a:prstGeom>
            <a:solidFill>
              <a:srgbClr val="EB52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62456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17" y="1086294"/>
            <a:ext cx="6704544" cy="5398396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95896" y="64597"/>
            <a:ext cx="10515600" cy="889687"/>
          </a:xfrm>
          <a:solidFill>
            <a:srgbClr val="E3E0E0"/>
          </a:solidFill>
          <a:ln>
            <a:noFill/>
          </a:ln>
        </p:spPr>
        <p:txBody>
          <a:bodyPr>
            <a:no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ru-RU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4382" y="0"/>
            <a:ext cx="56561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/>
              </a:rPr>
              <a:t>www.tobemum.ru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675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oom_2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4672" y="257132"/>
            <a:ext cx="3839667" cy="2930807"/>
          </a:xfrm>
        </p:spPr>
      </p:pic>
      <p:pic>
        <p:nvPicPr>
          <p:cNvPr id="5" name="zoom_0 (online-video-cutter.com)(2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33057" y="257132"/>
            <a:ext cx="3801908" cy="280564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564635" y="467272"/>
            <a:ext cx="336842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Лексика: </a:t>
            </a:r>
          </a:p>
          <a:p>
            <a:pPr algn="ctr"/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- игровые технологии</a:t>
            </a:r>
          </a:p>
          <a:p>
            <a:pPr algn="ctr"/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- визуальные средства   </a:t>
            </a:r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rbel" panose="020B050302020402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5046676" y="1932674"/>
            <a:ext cx="2118936" cy="2100630"/>
            <a:chOff x="9275804" y="3591696"/>
            <a:chExt cx="1868960" cy="1820563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9275805" y="3591697"/>
              <a:ext cx="906163" cy="889687"/>
            </a:xfrm>
            <a:prstGeom prst="rect">
              <a:avLst/>
            </a:prstGeom>
            <a:solidFill>
              <a:srgbClr val="E3E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0238601" y="4522572"/>
              <a:ext cx="906163" cy="889687"/>
            </a:xfrm>
            <a:prstGeom prst="rect">
              <a:avLst/>
            </a:prstGeom>
            <a:solidFill>
              <a:srgbClr val="E3E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9275804" y="4522572"/>
              <a:ext cx="906163" cy="889687"/>
            </a:xfrm>
            <a:prstGeom prst="rect">
              <a:avLst/>
            </a:prstGeom>
            <a:solidFill>
              <a:srgbClr val="EB52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0238601" y="3591696"/>
              <a:ext cx="906163" cy="889687"/>
            </a:xfrm>
            <a:prstGeom prst="rect">
              <a:avLst/>
            </a:prstGeom>
            <a:solidFill>
              <a:srgbClr val="EB52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3" name="zoom_0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4672" y="3352800"/>
            <a:ext cx="3862088" cy="285029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846" y="4286865"/>
            <a:ext cx="2195384" cy="219538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066" y="3316338"/>
            <a:ext cx="3322423" cy="265793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551858" y="5974276"/>
            <a:ext cx="192921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Справа? Слева? 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702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223" y="521300"/>
            <a:ext cx="8394858" cy="517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5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99660" y="496929"/>
            <a:ext cx="5175648" cy="59359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958" y="1383360"/>
            <a:ext cx="4124944" cy="488480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0616" y="37336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Фонетические, лексические диктанты и взаимные диктанты в 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Zoom 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 </a:t>
            </a:r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02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10167456" y="3071288"/>
            <a:ext cx="1703269" cy="1305886"/>
            <a:chOff x="9275804" y="3591696"/>
            <a:chExt cx="1868960" cy="1820563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9275805" y="3591697"/>
              <a:ext cx="906163" cy="889687"/>
            </a:xfrm>
            <a:prstGeom prst="rect">
              <a:avLst/>
            </a:prstGeom>
            <a:solidFill>
              <a:srgbClr val="FFD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0238601" y="4522572"/>
              <a:ext cx="906163" cy="88968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4E1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9275804" y="4522572"/>
              <a:ext cx="906163" cy="889687"/>
            </a:xfrm>
            <a:prstGeom prst="rect">
              <a:avLst/>
            </a:prstGeom>
            <a:solidFill>
              <a:srgbClr val="EB52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10238601" y="3591696"/>
              <a:ext cx="906163" cy="889687"/>
            </a:xfrm>
            <a:prstGeom prst="rect">
              <a:avLst/>
            </a:prstGeom>
            <a:solidFill>
              <a:srgbClr val="FFD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187659" y="116511"/>
            <a:ext cx="1792142" cy="1225727"/>
            <a:chOff x="9275804" y="3591696"/>
            <a:chExt cx="1868960" cy="1820563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9275805" y="3591697"/>
              <a:ext cx="906163" cy="889687"/>
            </a:xfrm>
            <a:prstGeom prst="rect">
              <a:avLst/>
            </a:prstGeom>
            <a:solidFill>
              <a:srgbClr val="FFD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0238601" y="4522572"/>
              <a:ext cx="906163" cy="88968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4E1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9275804" y="4522572"/>
              <a:ext cx="906163" cy="889687"/>
            </a:xfrm>
            <a:prstGeom prst="rect">
              <a:avLst/>
            </a:prstGeom>
            <a:solidFill>
              <a:srgbClr val="EB52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0238601" y="3591696"/>
              <a:ext cx="906163" cy="889687"/>
            </a:xfrm>
            <a:prstGeom prst="rect">
              <a:avLst/>
            </a:prstGeom>
            <a:solidFill>
              <a:srgbClr val="FFD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2188753" y="725409"/>
            <a:ext cx="1071717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Конференции </a:t>
            </a:r>
            <a:r>
              <a:rPr lang="en-US" sz="2000" b="1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ZOOM </a:t>
            </a:r>
            <a:endParaRPr lang="ru-RU" sz="2000" b="1" dirty="0" smtClean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000" b="1" dirty="0" smtClean="0">
                <a:solidFill>
                  <a:srgbClr val="EB5255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WeChat, e-mail  </a:t>
            </a:r>
            <a:endParaRPr lang="ru-RU" sz="2000" b="1" dirty="0">
              <a:solidFill>
                <a:srgbClr val="EB5255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Уроки Ю</a:t>
            </a:r>
            <a:r>
              <a:rPr lang="en-US" sz="2000" b="1" dirty="0" err="1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lang</a:t>
            </a:r>
            <a:r>
              <a:rPr lang="en-US" sz="2000" b="1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b="1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 smtClean="0">
                <a:solidFill>
                  <a:srgbClr val="EB5255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Портал «Образование на русском» </a:t>
            </a:r>
          </a:p>
          <a:p>
            <a:pPr marL="514350" indent="-51435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Вспомогательные ресурсы: </a:t>
            </a:r>
            <a:r>
              <a:rPr lang="en-US" sz="2000" b="1" dirty="0" err="1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kahoot</a:t>
            </a:r>
            <a:r>
              <a:rPr lang="en-US" sz="2000" b="1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генераторы прописей, </a:t>
            </a:r>
            <a:r>
              <a:rPr lang="en-US" sz="2000" b="1" dirty="0" err="1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Youtube</a:t>
            </a:r>
            <a:r>
              <a:rPr lang="en-US" sz="2000" b="1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000" b="1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каналы</a:t>
            </a:r>
          </a:p>
          <a:p>
            <a:pPr marL="514350" indent="-51435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 smtClean="0">
                <a:solidFill>
                  <a:srgbClr val="EB5255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Электронные версии учебников </a:t>
            </a:r>
          </a:p>
          <a:p>
            <a:pPr marL="457200" indent="-4572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659" y="76199"/>
            <a:ext cx="10515600" cy="652542"/>
          </a:xfrm>
          <a:solidFill>
            <a:srgbClr val="E4E1E1"/>
          </a:solidFill>
          <a:ln>
            <a:noFill/>
          </a:ln>
        </p:spPr>
        <p:txBody>
          <a:bodyPr>
            <a:no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Corbel" panose="020B0503020204020204" pitchFamily="34" charset="0"/>
                <a:ea typeface="+mn-ea"/>
                <a:cs typeface="Times New Roman" panose="02020603050405020304" pitchFamily="18" charset="0"/>
              </a:rPr>
              <a:t>Технические средства </a:t>
            </a:r>
            <a:endParaRPr lang="ru-RU" b="1" dirty="0">
              <a:latin typeface="Corbel" panose="020B0503020204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355125" y="3032456"/>
            <a:ext cx="10515600" cy="691775"/>
          </a:xfrm>
          <a:prstGeom prst="rect">
            <a:avLst/>
          </a:prstGeom>
          <a:solidFill>
            <a:srgbClr val="E4E1E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Corbel" panose="020B0503020204020204" pitchFamily="34" charset="0"/>
                <a:ea typeface="+mn-ea"/>
                <a:cs typeface="Times New Roman" panose="02020603050405020304" pitchFamily="18" charset="0"/>
              </a:rPr>
              <a:t>Трудности </a:t>
            </a:r>
            <a:endParaRPr lang="ru-RU" b="1" dirty="0">
              <a:latin typeface="Corbel" panose="020B0503020204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702736" y="3709459"/>
            <a:ext cx="8506664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r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Объяснение технических моментов работы без языка-посредника; </a:t>
            </a:r>
          </a:p>
          <a:p>
            <a:pPr marL="514350" indent="-514350" algn="r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 smtClean="0">
                <a:solidFill>
                  <a:srgbClr val="EB5255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Отсутствие языковой и культурной среды, преподаватель является единственным носителем языка в окружении студентов;</a:t>
            </a:r>
            <a:endParaRPr lang="ru-RU" sz="2000" b="1" dirty="0">
              <a:solidFill>
                <a:srgbClr val="EB5255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r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Ограниченные возможности контроля; </a:t>
            </a:r>
            <a:endParaRPr lang="ru-RU" sz="2000" b="1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r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 smtClean="0">
                <a:solidFill>
                  <a:srgbClr val="EB5255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Ограниченные возможности выбора технических средств </a:t>
            </a: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EB5255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(для китайской аудитории) </a:t>
            </a:r>
          </a:p>
          <a:p>
            <a:pPr marL="514350" indent="-514350" algn="r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Необходимость поиска новых форм и методов работы на первых уроках. </a:t>
            </a:r>
          </a:p>
          <a:p>
            <a:pPr marL="457200" indent="-457200" algn="r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84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oom_3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5452" y="355023"/>
            <a:ext cx="4154671" cy="317105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739952" y="5250181"/>
            <a:ext cx="369857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Говорение</a:t>
            </a:r>
          </a:p>
          <a:p>
            <a:pPr algn="ctr"/>
            <a:r>
              <a:rPr lang="ru-RU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- Разминка ежедневно по принципу «Снежный ком»  </a:t>
            </a:r>
            <a:endParaRPr lang="ru-RU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rbel" panose="020B050302020402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0438529" y="5165299"/>
            <a:ext cx="1259543" cy="1249491"/>
            <a:chOff x="9275804" y="3591696"/>
            <a:chExt cx="1868960" cy="1820563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9275805" y="3591697"/>
              <a:ext cx="906163" cy="889687"/>
            </a:xfrm>
            <a:prstGeom prst="rect">
              <a:avLst/>
            </a:prstGeom>
            <a:solidFill>
              <a:srgbClr val="E3E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0238601" y="4522572"/>
              <a:ext cx="906163" cy="889687"/>
            </a:xfrm>
            <a:prstGeom prst="rect">
              <a:avLst/>
            </a:prstGeom>
            <a:solidFill>
              <a:srgbClr val="E3E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9275804" y="4522572"/>
              <a:ext cx="906163" cy="889687"/>
            </a:xfrm>
            <a:prstGeom prst="rect">
              <a:avLst/>
            </a:prstGeom>
            <a:solidFill>
              <a:srgbClr val="EB52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0238601" y="3591696"/>
              <a:ext cx="906163" cy="889687"/>
            </a:xfrm>
            <a:prstGeom prst="rect">
              <a:avLst/>
            </a:prstGeom>
            <a:solidFill>
              <a:srgbClr val="EB52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" name="zoom_0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56807" end="1308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82119" y="129366"/>
            <a:ext cx="6232987" cy="474559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817" y="3580977"/>
            <a:ext cx="3323448" cy="302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6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oom_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8013" y="1825625"/>
            <a:ext cx="5895975" cy="4351338"/>
          </a:xfrm>
        </p:spPr>
      </p:pic>
      <p:sp>
        <p:nvSpPr>
          <p:cNvPr id="5" name="Прямоугольник 4"/>
          <p:cNvSpPr/>
          <p:nvPr/>
        </p:nvSpPr>
        <p:spPr>
          <a:xfrm>
            <a:off x="90616" y="37336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Фонетические, лексические диктанты и взаимные диктанты в 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Zoom 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 </a:t>
            </a:r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rbel" panose="020B050302020402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45324" y="117386"/>
            <a:ext cx="2118936" cy="1820563"/>
            <a:chOff x="9275804" y="3591696"/>
            <a:chExt cx="1868960" cy="1820563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9275805" y="3591697"/>
              <a:ext cx="906163" cy="889687"/>
            </a:xfrm>
            <a:prstGeom prst="rect">
              <a:avLst/>
            </a:prstGeom>
            <a:solidFill>
              <a:srgbClr val="FFD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0238601" y="4522572"/>
              <a:ext cx="906163" cy="889687"/>
            </a:xfrm>
            <a:prstGeom prst="rect">
              <a:avLst/>
            </a:prstGeom>
            <a:solidFill>
              <a:srgbClr val="E3E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9275804" y="4522572"/>
              <a:ext cx="906163" cy="889687"/>
            </a:xfrm>
            <a:prstGeom prst="rect">
              <a:avLst/>
            </a:prstGeom>
            <a:solidFill>
              <a:srgbClr val="EB52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0238601" y="3591696"/>
              <a:ext cx="906163" cy="889687"/>
            </a:xfrm>
            <a:prstGeom prst="rect">
              <a:avLst/>
            </a:prstGeom>
            <a:solidFill>
              <a:srgbClr val="FFD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45324" y="107085"/>
            <a:ext cx="10515600" cy="910282"/>
          </a:xfrm>
          <a:solidFill>
            <a:srgbClr val="E3E0E0"/>
          </a:solidFill>
          <a:ln>
            <a:noFill/>
          </a:ln>
        </p:spPr>
        <p:txBody>
          <a:bodyPr>
            <a:noAutofit/>
          </a:bodyPr>
          <a:lstStyle/>
          <a:p>
            <a:pPr lvl="0">
              <a:defRPr/>
            </a:pPr>
            <a:r>
              <a:rPr lang="ru-RU" b="1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Грамматика </a:t>
            </a:r>
            <a:endParaRPr lang="ru-RU" b="1" dirty="0">
              <a:latin typeface="Corbel" panose="020B0503020204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94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181" y="172994"/>
            <a:ext cx="67056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8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78" y="249552"/>
            <a:ext cx="5206314" cy="41763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786" y="259930"/>
            <a:ext cx="4023678" cy="41659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8813" y="2474898"/>
            <a:ext cx="2970999" cy="414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0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132" y="-65903"/>
            <a:ext cx="7530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9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924" y="266271"/>
            <a:ext cx="10515600" cy="1325563"/>
          </a:xfrm>
          <a:solidFill>
            <a:srgbClr val="EB5255"/>
          </a:solidFill>
        </p:spPr>
        <p:txBody>
          <a:bodyPr/>
          <a:lstStyle/>
          <a:p>
            <a:r>
              <a:rPr lang="ru-RU" b="1" dirty="0" smtClean="0">
                <a:latin typeface="Corbel" panose="020B0503020204020204" pitchFamily="34" charset="0"/>
              </a:rPr>
              <a:t>Видео на первых </a:t>
            </a:r>
            <a:br>
              <a:rPr lang="ru-RU" b="1" dirty="0" smtClean="0">
                <a:latin typeface="Corbel" panose="020B0503020204020204" pitchFamily="34" charset="0"/>
              </a:rPr>
            </a:br>
            <a:r>
              <a:rPr lang="ru-RU" b="1" dirty="0" smtClean="0">
                <a:latin typeface="Corbel" panose="020B0503020204020204" pitchFamily="34" charset="0"/>
              </a:rPr>
              <a:t>уроках </a:t>
            </a:r>
            <a:endParaRPr lang="ru-RU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31" y="2278454"/>
            <a:ext cx="6216660" cy="27602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537" y="1043051"/>
            <a:ext cx="5666946" cy="523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7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0" b="20755"/>
          <a:stretch/>
        </p:blipFill>
        <p:spPr>
          <a:xfrm>
            <a:off x="792542" y="336578"/>
            <a:ext cx="4586766" cy="553337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13"/>
          <a:stretch/>
        </p:blipFill>
        <p:spPr>
          <a:xfrm>
            <a:off x="6030739" y="576457"/>
            <a:ext cx="3863662" cy="529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712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27702" y="323333"/>
            <a:ext cx="10515600" cy="889687"/>
          </a:xfrm>
          <a:prstGeom prst="rect">
            <a:avLst/>
          </a:prstGeom>
          <a:solidFill>
            <a:srgbClr val="E4E1E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Объяснение технических моментов работы без языка-посредника</a:t>
            </a:r>
            <a:endParaRPr lang="ru-RU" sz="2400" b="1" dirty="0">
              <a:latin typeface="Corbel" panose="020B0503020204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 smtClean="0"/>
              <a:t>Видео </a:t>
            </a:r>
          </a:p>
          <a:p>
            <a:pPr marL="0" indent="0">
              <a:buNone/>
            </a:pPr>
            <a:endParaRPr lang="ru-RU" sz="4000" dirty="0"/>
          </a:p>
          <a:p>
            <a:pPr marL="0" indent="0">
              <a:buNone/>
            </a:pPr>
            <a:endParaRPr lang="ru-RU" sz="4000" dirty="0"/>
          </a:p>
        </p:txBody>
      </p:sp>
      <p:pic>
        <p:nvPicPr>
          <p:cNvPr id="6" name="Picture 2" descr="Значок Микрофон Радио - Бесплатная векторная графика на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26" y="3165405"/>
            <a:ext cx="682625" cy="113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видеокамера значок, камера, видео, вектор PNG и вектор для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131" y="1245649"/>
            <a:ext cx="1228608" cy="122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2425" t="22971" r="8283" b="56862"/>
          <a:stretch/>
        </p:blipFill>
        <p:spPr>
          <a:xfrm>
            <a:off x="2244426" y="3086862"/>
            <a:ext cx="9538749" cy="7488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2017" t="78722" r="24349" b="8789"/>
          <a:stretch/>
        </p:blipFill>
        <p:spPr>
          <a:xfrm>
            <a:off x="4381725" y="1381898"/>
            <a:ext cx="7615061" cy="118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9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13" y="304510"/>
            <a:ext cx="4325972" cy="612338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41034" y="136730"/>
            <a:ext cx="6735773" cy="70173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Нарисуйте! / Рисуйте! </a:t>
            </a:r>
          </a:p>
          <a:p>
            <a:pPr algn="ctr"/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Слушайте! </a:t>
            </a:r>
          </a:p>
          <a:p>
            <a:pPr algn="ctr"/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Говорите! </a:t>
            </a:r>
          </a:p>
          <a:p>
            <a:pPr algn="ctr"/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Посмотрите! </a:t>
            </a:r>
          </a:p>
          <a:p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Чат </a:t>
            </a:r>
          </a:p>
          <a:p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Тетрадь  Ручка </a:t>
            </a:r>
          </a:p>
          <a:p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Вопрос    Буква   Слово Ударение </a:t>
            </a:r>
          </a:p>
          <a:p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Ответ    </a:t>
            </a:r>
          </a:p>
          <a:p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Домашнее задание </a:t>
            </a:r>
          </a:p>
          <a:p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Отправьте! </a:t>
            </a:r>
          </a:p>
          <a:p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Фото  </a:t>
            </a:r>
          </a:p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8021" y="1675593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800" dirty="0"/>
              <a:t>写</a:t>
            </a:r>
            <a:endParaRPr lang="ru-RU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10358261" y="-161502"/>
            <a:ext cx="90281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/>
            </a:r>
            <a:br>
              <a:rPr lang="ja-JP" altLang="en-US" dirty="0"/>
            </a:br>
            <a:r>
              <a:rPr lang="ja-JP" altLang="en-US" sz="2800" dirty="0"/>
              <a:t>画！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40884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187659" y="76198"/>
            <a:ext cx="1868960" cy="1820563"/>
            <a:chOff x="9275804" y="3591696"/>
            <a:chExt cx="1868960" cy="1820563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9275805" y="3591697"/>
              <a:ext cx="906163" cy="889687"/>
            </a:xfrm>
            <a:prstGeom prst="rect">
              <a:avLst/>
            </a:prstGeom>
            <a:solidFill>
              <a:srgbClr val="FFD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0238601" y="4522572"/>
              <a:ext cx="906163" cy="88968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4E1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9275804" y="4522572"/>
              <a:ext cx="906163" cy="889687"/>
            </a:xfrm>
            <a:prstGeom prst="rect">
              <a:avLst/>
            </a:prstGeom>
            <a:solidFill>
              <a:srgbClr val="EB52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0238601" y="3591696"/>
              <a:ext cx="906163" cy="889687"/>
            </a:xfrm>
            <a:prstGeom prst="rect">
              <a:avLst/>
            </a:prstGeom>
            <a:solidFill>
              <a:srgbClr val="FFD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2301606" y="965885"/>
            <a:ext cx="9449668" cy="5259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3600" b="1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Меняется доля письменной и устной работы в аудитории </a:t>
            </a:r>
          </a:p>
          <a:p>
            <a:pPr marL="514350" indent="-51435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3600" b="1" dirty="0" smtClean="0">
                <a:solidFill>
                  <a:srgbClr val="EB5255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Больше этикетных фраз, лексики </a:t>
            </a:r>
          </a:p>
          <a:p>
            <a:pPr marL="514350" indent="-51435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3600" b="1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все виды работы в аудитории можно реализовать в </a:t>
            </a:r>
            <a:r>
              <a:rPr lang="ru-RU" sz="3600" b="1" dirty="0" err="1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дистанте</a:t>
            </a:r>
            <a:r>
              <a:rPr lang="ru-RU" sz="3600" b="1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изменяется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b="1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подача лексики, обучение письму, фонетическая разминка… </a:t>
            </a:r>
          </a:p>
          <a:p>
            <a:pPr marL="457200" indent="-4572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659" y="76198"/>
            <a:ext cx="10515600" cy="889687"/>
          </a:xfrm>
          <a:solidFill>
            <a:srgbClr val="E4E1E1"/>
          </a:solidFill>
          <a:ln>
            <a:noFill/>
          </a:ln>
        </p:spPr>
        <p:txBody>
          <a:bodyPr>
            <a:no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Corbel" panose="020B0503020204020204" pitchFamily="34" charset="0"/>
                <a:ea typeface="+mn-ea"/>
                <a:cs typeface="Times New Roman" panose="02020603050405020304" pitchFamily="18" charset="0"/>
              </a:rPr>
              <a:t>Особенности первых уроков </a:t>
            </a:r>
            <a:r>
              <a:rPr lang="ru-RU" b="1" dirty="0" err="1" smtClean="0">
                <a:latin typeface="Corbel" panose="020B0503020204020204" pitchFamily="34" charset="0"/>
                <a:ea typeface="+mn-ea"/>
                <a:cs typeface="Times New Roman" panose="02020603050405020304" pitchFamily="18" charset="0"/>
              </a:rPr>
              <a:t>дистанте</a:t>
            </a:r>
            <a:r>
              <a:rPr lang="ru-RU" b="1" dirty="0" smtClean="0">
                <a:latin typeface="Corbel" panose="020B0503020204020204" pitchFamily="34" charset="0"/>
                <a:ea typeface="+mn-ea"/>
                <a:cs typeface="Times New Roman" panose="02020603050405020304" pitchFamily="18" charset="0"/>
              </a:rPr>
              <a:t> </a:t>
            </a:r>
            <a:endParaRPr lang="ru-RU" b="1" dirty="0">
              <a:latin typeface="Corbel" panose="020B0503020204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51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oom_0 (online-video-cutter.com)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5323" y="1017367"/>
            <a:ext cx="6333343" cy="5452165"/>
          </a:xfrm>
        </p:spPr>
      </p:pic>
      <p:pic>
        <p:nvPicPr>
          <p:cNvPr id="7" name="zoom_0 (online-video-cutter.com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92744" y="1493105"/>
            <a:ext cx="5299256" cy="3926048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245324" y="117386"/>
            <a:ext cx="2118936" cy="1820563"/>
            <a:chOff x="9275804" y="3591696"/>
            <a:chExt cx="1868960" cy="1820563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9275805" y="3591697"/>
              <a:ext cx="906163" cy="889687"/>
            </a:xfrm>
            <a:prstGeom prst="rect">
              <a:avLst/>
            </a:prstGeom>
            <a:solidFill>
              <a:srgbClr val="FFD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0238601" y="4522572"/>
              <a:ext cx="906163" cy="889687"/>
            </a:xfrm>
            <a:prstGeom prst="rect">
              <a:avLst/>
            </a:prstGeom>
            <a:solidFill>
              <a:srgbClr val="E3E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9275804" y="4522572"/>
              <a:ext cx="906163" cy="889687"/>
            </a:xfrm>
            <a:prstGeom prst="rect">
              <a:avLst/>
            </a:prstGeom>
            <a:solidFill>
              <a:srgbClr val="EB52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0238601" y="3591696"/>
              <a:ext cx="906163" cy="889687"/>
            </a:xfrm>
            <a:prstGeom prst="rect">
              <a:avLst/>
            </a:prstGeom>
            <a:solidFill>
              <a:srgbClr val="FFD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Заголовок 1"/>
          <p:cNvSpPr txBox="1">
            <a:spLocks/>
          </p:cNvSpPr>
          <p:nvPr/>
        </p:nvSpPr>
        <p:spPr>
          <a:xfrm>
            <a:off x="245324" y="107085"/>
            <a:ext cx="10515600" cy="910282"/>
          </a:xfrm>
          <a:prstGeom prst="rect">
            <a:avLst/>
          </a:prstGeom>
          <a:solidFill>
            <a:srgbClr val="E3E0E0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1" smtClean="0">
                <a:latin typeface="Corbel" panose="020B0503020204020204" pitchFamily="34" charset="0"/>
                <a:cs typeface="Times New Roman" panose="02020603050405020304" pitchFamily="18" charset="0"/>
              </a:rPr>
              <a:t>Вводно-фонетический курс в дистанте</a:t>
            </a:r>
            <a:endParaRPr lang="ru-RU" b="1" dirty="0">
              <a:latin typeface="Corbel" panose="020B0503020204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26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oom_1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22417" y="1184425"/>
            <a:ext cx="5873750" cy="4351338"/>
          </a:xfrm>
        </p:spPr>
      </p:pic>
      <p:pic>
        <p:nvPicPr>
          <p:cNvPr id="5" name="zoom_2 (online-video-cutter.com)(3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6989" y="1380411"/>
            <a:ext cx="5054422" cy="374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4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oom_2 (online-video-cutter.com)(2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2120" y="281538"/>
            <a:ext cx="10657815" cy="5773334"/>
          </a:xfrm>
        </p:spPr>
      </p:pic>
    </p:spTree>
    <p:extLst>
      <p:ext uri="{BB962C8B-B14F-4D97-AF65-F5344CB8AC3E}">
        <p14:creationId xmlns:p14="http://schemas.microsoft.com/office/powerpoint/2010/main" val="406748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</TotalTime>
  <Words>249</Words>
  <Application>Microsoft Office PowerPoint</Application>
  <PresentationFormat>Широкоэкранный</PresentationFormat>
  <Paragraphs>65</Paragraphs>
  <Slides>25</Slides>
  <Notes>0</Notes>
  <HiddenSlides>0</HiddenSlides>
  <MMClips>15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Adobe Fangsong Std R</vt:lpstr>
      <vt:lpstr>ＭＳ Ｐゴシック</vt:lpstr>
      <vt:lpstr>Arial</vt:lpstr>
      <vt:lpstr>Calibri</vt:lpstr>
      <vt:lpstr>Calibri Light</vt:lpstr>
      <vt:lpstr>Corbel</vt:lpstr>
      <vt:lpstr>Courier New</vt:lpstr>
      <vt:lpstr>Times New Roman</vt:lpstr>
      <vt:lpstr>Тема Office</vt:lpstr>
      <vt:lpstr> Л.В. Ковалевская  Lvkovalevskaya@pushkin.institute  </vt:lpstr>
      <vt:lpstr> Технические средства </vt:lpstr>
      <vt:lpstr>Презентация PowerPoint</vt:lpstr>
      <vt:lpstr>Презентация PowerPoint</vt:lpstr>
      <vt:lpstr>Презентация PowerPoint</vt:lpstr>
      <vt:lpstr> Особенности первых уроков дистанте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«Образование на русском»  www.pushkininstitute.ru  </vt:lpstr>
      <vt:lpstr>Вводно-фонетический курс в дистанте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Грамматика </vt:lpstr>
      <vt:lpstr>Презентация PowerPoint</vt:lpstr>
      <vt:lpstr>Презентация PowerPoint</vt:lpstr>
      <vt:lpstr>Презентация PowerPoint</vt:lpstr>
      <vt:lpstr>Видео на первых  уроках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louveltheophile@gmail.com</dc:creator>
  <cp:lastModifiedBy>louveltheophile@gmail.com</cp:lastModifiedBy>
  <cp:revision>132</cp:revision>
  <dcterms:created xsi:type="dcterms:W3CDTF">2020-04-30T07:14:41Z</dcterms:created>
  <dcterms:modified xsi:type="dcterms:W3CDTF">2020-05-24T16:49:40Z</dcterms:modified>
</cp:coreProperties>
</file>